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859" r:id="rId2"/>
    <p:sldId id="860" r:id="rId3"/>
    <p:sldId id="861" r:id="rId4"/>
    <p:sldId id="862" r:id="rId5"/>
    <p:sldId id="863" r:id="rId6"/>
    <p:sldId id="864" r:id="rId7"/>
    <p:sldId id="865" r:id="rId8"/>
    <p:sldId id="866" r:id="rId9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B0F0"/>
    <a:srgbClr val="E8F6FD"/>
    <a:srgbClr val="39B97A"/>
    <a:srgbClr val="1EB26A"/>
    <a:srgbClr val="E3F2E7"/>
    <a:srgbClr val="FF0000"/>
    <a:srgbClr val="8DC369"/>
    <a:srgbClr val="009900"/>
    <a:srgbClr val="62812B"/>
    <a:srgbClr val="A0C83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99" autoAdjust="0"/>
    <p:restoredTop sz="98792" autoAdjust="0"/>
  </p:normalViewPr>
  <p:slideViewPr>
    <p:cSldViewPr>
      <p:cViewPr varScale="1">
        <p:scale>
          <a:sx n="111" d="100"/>
          <a:sy n="111" d="100"/>
        </p:scale>
        <p:origin x="504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92333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36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八年级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　能力进阶篇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进阶训练　</a:t>
            </a:r>
            <a:r>
              <a:rPr lang="en-US" altLang="zh-CN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88107" y="567731"/>
            <a:ext cx="11230567" cy="144522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0590" y="2901389"/>
            <a:ext cx="3024336" cy="790377"/>
          </a:xfrm>
          <a:prstGeom prst="rect">
            <a:avLst/>
          </a:prstGeom>
        </p:spPr>
      </p:pic>
      <p:sp>
        <p:nvSpPr>
          <p:cNvPr id="9" name="内容占位符 1"/>
          <p:cNvSpPr txBox="1">
            <a:spLocks/>
          </p:cNvSpPr>
          <p:nvPr/>
        </p:nvSpPr>
        <p:spPr bwMode="auto">
          <a:xfrm>
            <a:off x="360854" y="2852936"/>
            <a:ext cx="11485848" cy="16491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ea typeface="楷体"/>
                <a:cs typeface="Times New Roman"/>
              </a:rPr>
              <a:t>                            </a:t>
            </a:r>
            <a:r>
              <a:rPr lang="zh-CN" altLang="zh-CN" smtClean="0">
                <a:solidFill>
                  <a:srgbClr val="000000"/>
                </a:solidFill>
                <a:ea typeface="楷体"/>
                <a:cs typeface="Times New Roman"/>
              </a:rPr>
              <a:t>本文</a:t>
            </a:r>
            <a:r>
              <a:rPr lang="zh-CN" altLang="zh-CN">
                <a:solidFill>
                  <a:srgbClr val="000000"/>
                </a:solidFill>
                <a:ea typeface="楷体"/>
                <a:cs typeface="Times New Roman"/>
              </a:rPr>
              <a:t>是一篇记叙文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，</a:t>
            </a:r>
            <a:r>
              <a:rPr lang="zh-CN" altLang="zh-CN">
                <a:solidFill>
                  <a:srgbClr val="000000"/>
                </a:solidFill>
                <a:ea typeface="楷体"/>
                <a:cs typeface="Times New Roman"/>
              </a:rPr>
              <a:t>讲述了作者参加竞选学生会副主席的经历。</a:t>
            </a:r>
            <a:endParaRPr lang="zh-CN" altLang="zh-CN" sz="900">
              <a:solidFill>
                <a:srgbClr val="000000"/>
              </a:solidFill>
              <a:cs typeface="Times New Roman"/>
            </a:endParaRPr>
          </a:p>
        </p:txBody>
      </p:sp>
      <p:pic>
        <p:nvPicPr>
          <p:cNvPr id="5" name="新趋势题型-4字.eps" descr="id:2147500408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3296038" y="2131386"/>
            <a:ext cx="4896544" cy="589310"/>
          </a:xfrm>
          <a:prstGeom prst="rect">
            <a:avLst/>
          </a:prstGeom>
        </p:spPr>
      </p:pic>
      <p:sp>
        <p:nvSpPr>
          <p:cNvPr id="6" name="内容占位符 1"/>
          <p:cNvSpPr txBox="1">
            <a:spLocks/>
          </p:cNvSpPr>
          <p:nvPr/>
        </p:nvSpPr>
        <p:spPr bwMode="auto">
          <a:xfrm>
            <a:off x="514014" y="2001614"/>
            <a:ext cx="11485848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                           </a:t>
            </a:r>
            <a:r>
              <a:rPr lang="zh-CN" altLang="en-US" smtClean="0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语法</a:t>
            </a:r>
            <a:r>
              <a:rPr lang="zh-CN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填空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09745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48834"/>
            <a:ext cx="11485848" cy="2480166"/>
          </a:xfrm>
        </p:spPr>
        <p:txBody>
          <a:bodyPr/>
          <a:lstStyle/>
          <a:p>
            <a:pPr indent="714375"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With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start of a new school year, I decided to run for vice-president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副主席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our school’s Student Union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学生会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实验原创.eps" descr="id:214750280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198662" y="1174339"/>
            <a:ext cx="2105382" cy="5352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71586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06574" y="787235"/>
            <a:ext cx="11485848" cy="2160591"/>
          </a:xfrm>
        </p:spPr>
        <p:txBody>
          <a:bodyPr/>
          <a:lstStyle/>
          <a:p>
            <a:pPr indent="714375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wanted </a:t>
            </a:r>
            <a:r>
              <a:rPr lang="en-US" altLang="zh-CN" sz="24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join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student government because I had many fun ideas for school activities. For example, I wanted to organize a design contest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设计大赛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where students </a:t>
            </a:r>
            <a:r>
              <a:rPr lang="en-US" altLang="zh-CN" sz="24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show off their cool outfits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400" spc="-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装束</a:t>
            </a:r>
            <a:r>
              <a:rPr lang="zh-CN" altLang="zh-CN" sz="2400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400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or creative videos. Running for vice-president seemed like the </a:t>
            </a:r>
            <a:r>
              <a:rPr lang="en-US" altLang="zh-CN" sz="2400" spc="-1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sz="2400" u="sng" spc="-1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 spc="-10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</a:t>
            </a:r>
            <a:r>
              <a:rPr lang="zh-CN" altLang="zh-CN" sz="2400" spc="-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400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good</a:t>
            </a:r>
            <a:r>
              <a:rPr lang="zh-CN" altLang="zh-CN" sz="2400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400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way to make my ideas happen</a:t>
            </a:r>
            <a:r>
              <a:rPr lang="zh-CN" altLang="zh-CN" sz="2400" spc="-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2400" spc="-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701335" y="718227"/>
            <a:ext cx="1031051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2400">
                <a:latin typeface="Times New Roman"/>
                <a:ea typeface="宋体"/>
              </a:rPr>
              <a:t>to</a:t>
            </a:r>
            <a:r>
              <a:rPr lang="en-US" altLang="zh-CN" sz="2400">
                <a:latin typeface="Times New Roman"/>
                <a:ea typeface="楷体"/>
              </a:rPr>
              <a:t> </a:t>
            </a:r>
            <a:r>
              <a:rPr lang="en-US" altLang="zh-CN" sz="2400">
                <a:latin typeface="Times New Roman"/>
                <a:ea typeface="宋体"/>
              </a:rPr>
              <a:t>join</a:t>
            </a:r>
            <a:endParaRPr lang="zh-CN" altLang="en-US" sz="2400"/>
          </a:p>
        </p:txBody>
      </p:sp>
      <p:sp>
        <p:nvSpPr>
          <p:cNvPr id="5" name="TextBox 4"/>
          <p:cNvSpPr txBox="1"/>
          <p:nvPr/>
        </p:nvSpPr>
        <p:spPr>
          <a:xfrm>
            <a:off x="2756960" y="1802470"/>
            <a:ext cx="1212190" cy="6093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40000"/>
              </a:lnSpc>
            </a:pPr>
            <a:r>
              <a:rPr lang="en-US" altLang="zh-CN" sz="2400">
                <a:latin typeface="Times New Roman"/>
                <a:ea typeface="宋体"/>
              </a:rPr>
              <a:t>could</a:t>
            </a:r>
            <a:r>
              <a:rPr lang="zh-CN" altLang="zh-CN" sz="2400">
                <a:latin typeface="Times New Roman"/>
                <a:ea typeface="宋体"/>
                <a:cs typeface="Times New Roman"/>
              </a:rPr>
              <a:t>　</a:t>
            </a:r>
            <a:endParaRPr lang="zh-CN" altLang="en-US" sz="24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456260" y="2316411"/>
            <a:ext cx="715260" cy="6093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40000"/>
              </a:lnSpc>
            </a:pPr>
            <a:r>
              <a:rPr lang="en-US" altLang="zh-CN" sz="2400">
                <a:latin typeface="Times New Roman"/>
                <a:ea typeface="宋体"/>
              </a:rPr>
              <a:t>best</a:t>
            </a:r>
            <a:endParaRPr lang="zh-CN" altLang="en-US" sz="24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内容占位符 5"/>
          <p:cNvSpPr txBox="1">
            <a:spLocks/>
          </p:cNvSpPr>
          <p:nvPr/>
        </p:nvSpPr>
        <p:spPr bwMode="auto">
          <a:xfrm>
            <a:off x="360854" y="2829476"/>
            <a:ext cx="11485848" cy="1126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 </a:t>
            </a:r>
            <a:r>
              <a:rPr lang="en-US" altLang="zh-CN" sz="2400" b="1" smtClean="0">
                <a:solidFill>
                  <a:srgbClr val="FF0000"/>
                </a:solidFill>
                <a:cs typeface="Times New Roman"/>
              </a:rPr>
              <a:t>[</a:t>
            </a:r>
            <a:r>
              <a:rPr lang="zh-CN" altLang="zh-CN" sz="2400" b="1" smtClean="0">
                <a:solidFill>
                  <a:srgbClr val="FF0000"/>
                </a:solidFill>
                <a:ea typeface="黑体"/>
                <a:cs typeface="Times New Roman"/>
              </a:rPr>
              <a:t>解析</a:t>
            </a:r>
            <a:r>
              <a:rPr lang="en-US" altLang="zh-CN" sz="2400" b="1" smtClean="0">
                <a:solidFill>
                  <a:srgbClr val="FF0000"/>
                </a:solidFill>
                <a:cs typeface="Times New Roman"/>
              </a:rPr>
              <a:t>]</a:t>
            </a:r>
            <a:r>
              <a:rPr lang="zh-CN" altLang="zh-CN" sz="2400" b="1" smtClean="0">
                <a:solidFill>
                  <a:srgbClr val="FF0000"/>
                </a:solidFill>
                <a:cs typeface="Times New Roman"/>
              </a:rPr>
              <a:t>句意：我想加入学生会，因为我有很多关于学校活动的有趣想法。</a:t>
            </a:r>
            <a:r>
              <a:rPr lang="en-US" altLang="zh-CN" sz="2400" b="1" smtClean="0">
                <a:solidFill>
                  <a:srgbClr val="FF0000"/>
                </a:solidFill>
                <a:cs typeface="Times New Roman"/>
              </a:rPr>
              <a:t>want to do sth</a:t>
            </a:r>
            <a:r>
              <a:rPr lang="zh-CN" altLang="zh-CN" sz="2400" b="1" smtClean="0">
                <a:solidFill>
                  <a:srgbClr val="FF0000"/>
                </a:solidFill>
                <a:cs typeface="Times New Roman"/>
              </a:rPr>
              <a:t>意为</a:t>
            </a:r>
            <a:r>
              <a:rPr lang="en-US" altLang="zh-CN" sz="2400" b="1" smtClean="0">
                <a:solidFill>
                  <a:srgbClr val="FF0000"/>
                </a:solidFill>
                <a:latin typeface="+mj-ea"/>
                <a:ea typeface="+mj-ea"/>
                <a:cs typeface="Times New Roman"/>
              </a:rPr>
              <a:t>“</a:t>
            </a:r>
            <a:r>
              <a:rPr lang="zh-CN" altLang="zh-CN" sz="2400" b="1" smtClean="0">
                <a:solidFill>
                  <a:srgbClr val="FF0000"/>
                </a:solidFill>
                <a:cs typeface="Times New Roman"/>
              </a:rPr>
              <a:t>想要做某事</a:t>
            </a:r>
            <a:r>
              <a:rPr lang="en-US" altLang="zh-CN" sz="2400" b="1" smtClean="0">
                <a:solidFill>
                  <a:srgbClr val="FF0000"/>
                </a:solidFill>
                <a:latin typeface="+mj-ea"/>
                <a:ea typeface="+mj-ea"/>
                <a:cs typeface="Times New Roman"/>
              </a:rPr>
              <a:t>”</a:t>
            </a:r>
            <a:r>
              <a:rPr lang="zh-CN" altLang="zh-CN" sz="2400" b="1" smtClean="0">
                <a:solidFill>
                  <a:srgbClr val="FF0000"/>
                </a:solidFill>
                <a:cs typeface="Times New Roman"/>
              </a:rPr>
              <a:t>，是固定搭配。故填</a:t>
            </a:r>
            <a:r>
              <a:rPr lang="en-US" altLang="zh-CN" sz="2400" b="1" smtClean="0">
                <a:solidFill>
                  <a:srgbClr val="FF0000"/>
                </a:solidFill>
                <a:cs typeface="Times New Roman"/>
              </a:rPr>
              <a:t>to join</a:t>
            </a:r>
            <a:r>
              <a:rPr lang="zh-CN" altLang="zh-CN" sz="2400" b="1" smtClean="0">
                <a:solidFill>
                  <a:srgbClr val="FF0000"/>
                </a:solidFill>
                <a:cs typeface="Times New Roman"/>
              </a:rPr>
              <a:t>。</a:t>
            </a:r>
            <a:endParaRPr lang="zh-CN" altLang="zh-CN" sz="240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8" name="内容占位符 5"/>
          <p:cNvSpPr txBox="1">
            <a:spLocks/>
          </p:cNvSpPr>
          <p:nvPr/>
        </p:nvSpPr>
        <p:spPr bwMode="auto">
          <a:xfrm>
            <a:off x="360854" y="3811922"/>
            <a:ext cx="11485848" cy="16435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 </a:t>
            </a:r>
            <a:r>
              <a:rPr lang="en-US" altLang="zh-CN" sz="2400" b="1" smtClean="0">
                <a:solidFill>
                  <a:srgbClr val="FF0000"/>
                </a:solidFill>
                <a:cs typeface="Times New Roman"/>
              </a:rPr>
              <a:t>[</a:t>
            </a:r>
            <a:r>
              <a:rPr lang="zh-CN" altLang="zh-CN" sz="2400" b="1" smtClean="0">
                <a:solidFill>
                  <a:srgbClr val="FF0000"/>
                </a:solidFill>
                <a:ea typeface="黑体"/>
                <a:cs typeface="Times New Roman"/>
              </a:rPr>
              <a:t>解析</a:t>
            </a:r>
            <a:r>
              <a:rPr lang="en-US" altLang="zh-CN" sz="2400" b="1" smtClean="0">
                <a:solidFill>
                  <a:srgbClr val="FF0000"/>
                </a:solidFill>
                <a:cs typeface="Times New Roman"/>
              </a:rPr>
              <a:t>]</a:t>
            </a:r>
            <a:r>
              <a:rPr lang="zh-CN" altLang="zh-CN" sz="2400" b="1" smtClean="0">
                <a:solidFill>
                  <a:srgbClr val="FF0000"/>
                </a:solidFill>
                <a:cs typeface="Times New Roman"/>
              </a:rPr>
              <a:t>句意：例如，我想组织一个设计大赛，让学生们可以展示他们酷炫的服装或创意视频。根据</a:t>
            </a:r>
            <a:r>
              <a:rPr lang="en-US" altLang="zh-CN" sz="2400" b="1" smtClean="0">
                <a:solidFill>
                  <a:srgbClr val="FF0000"/>
                </a:solidFill>
                <a:cs typeface="Times New Roman"/>
              </a:rPr>
              <a:t>“I wanted to organize”</a:t>
            </a:r>
            <a:r>
              <a:rPr lang="zh-CN" altLang="zh-CN" sz="2400" b="1" smtClean="0">
                <a:solidFill>
                  <a:srgbClr val="FF0000"/>
                </a:solidFill>
                <a:cs typeface="Times New Roman"/>
              </a:rPr>
              <a:t>可知，此处时态为一般过去时。因此</a:t>
            </a:r>
            <a:r>
              <a:rPr lang="en-US" altLang="zh-CN" sz="2400" b="1" smtClean="0">
                <a:solidFill>
                  <a:srgbClr val="FF0000"/>
                </a:solidFill>
                <a:cs typeface="Times New Roman"/>
              </a:rPr>
              <a:t>can</a:t>
            </a:r>
            <a:r>
              <a:rPr lang="zh-CN" altLang="zh-CN" sz="2400" b="1" smtClean="0">
                <a:solidFill>
                  <a:srgbClr val="FF0000"/>
                </a:solidFill>
                <a:cs typeface="Times New Roman"/>
              </a:rPr>
              <a:t>用过去式</a:t>
            </a:r>
            <a:r>
              <a:rPr lang="en-US" altLang="zh-CN" sz="2400" b="1" smtClean="0">
                <a:solidFill>
                  <a:srgbClr val="FF0000"/>
                </a:solidFill>
                <a:cs typeface="Times New Roman"/>
              </a:rPr>
              <a:t>could</a:t>
            </a:r>
            <a:r>
              <a:rPr lang="zh-CN" altLang="zh-CN" sz="2400" b="1" smtClean="0">
                <a:solidFill>
                  <a:srgbClr val="FF0000"/>
                </a:solidFill>
                <a:cs typeface="Times New Roman"/>
              </a:rPr>
              <a:t>。 故填</a:t>
            </a:r>
            <a:r>
              <a:rPr lang="en-US" altLang="zh-CN" sz="2400" b="1" smtClean="0">
                <a:solidFill>
                  <a:srgbClr val="FF0000"/>
                </a:solidFill>
                <a:cs typeface="Times New Roman"/>
              </a:rPr>
              <a:t>could</a:t>
            </a:r>
            <a:r>
              <a:rPr lang="zh-CN" altLang="zh-CN" sz="2400" b="1" smtClean="0">
                <a:solidFill>
                  <a:srgbClr val="FF0000"/>
                </a:solidFill>
                <a:cs typeface="Times New Roman"/>
              </a:rPr>
              <a:t>。</a:t>
            </a:r>
            <a:endParaRPr lang="zh-CN" altLang="zh-CN" sz="240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9" name="内容占位符 5"/>
          <p:cNvSpPr txBox="1">
            <a:spLocks/>
          </p:cNvSpPr>
          <p:nvPr/>
        </p:nvSpPr>
        <p:spPr bwMode="auto">
          <a:xfrm>
            <a:off x="360854" y="5298212"/>
            <a:ext cx="11485848" cy="1126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 </a:t>
            </a:r>
            <a:r>
              <a:rPr lang="en-US" altLang="zh-CN" sz="2400" b="1" smtClean="0">
                <a:solidFill>
                  <a:srgbClr val="FF0000"/>
                </a:solidFill>
                <a:cs typeface="Times New Roman"/>
              </a:rPr>
              <a:t>[</a:t>
            </a:r>
            <a:r>
              <a:rPr lang="zh-CN" altLang="zh-CN" sz="2400" b="1" smtClean="0">
                <a:solidFill>
                  <a:srgbClr val="FF0000"/>
                </a:solidFill>
                <a:ea typeface="黑体"/>
                <a:cs typeface="Times New Roman"/>
              </a:rPr>
              <a:t>解析</a:t>
            </a:r>
            <a:r>
              <a:rPr lang="en-US" altLang="zh-CN" sz="2400" b="1" smtClean="0">
                <a:solidFill>
                  <a:srgbClr val="FF0000"/>
                </a:solidFill>
                <a:cs typeface="Times New Roman"/>
              </a:rPr>
              <a:t>]</a:t>
            </a:r>
            <a:r>
              <a:rPr lang="zh-CN" altLang="zh-CN" sz="2400" b="1" smtClean="0">
                <a:solidFill>
                  <a:srgbClr val="FF0000"/>
                </a:solidFill>
                <a:cs typeface="Times New Roman"/>
              </a:rPr>
              <a:t>句意：竞选副主席似乎是实现我的想法的最佳方式！</a:t>
            </a:r>
            <a:r>
              <a:rPr lang="en-US" altLang="zh-CN" sz="2400" b="1" smtClean="0">
                <a:solidFill>
                  <a:srgbClr val="FF0000"/>
                </a:solidFill>
                <a:cs typeface="Times New Roman"/>
              </a:rPr>
              <a:t>the</a:t>
            </a:r>
            <a:r>
              <a:rPr lang="zh-CN" altLang="zh-CN" sz="2400" b="1" smtClean="0">
                <a:solidFill>
                  <a:srgbClr val="FF0000"/>
                </a:solidFill>
                <a:cs typeface="Times New Roman"/>
              </a:rPr>
              <a:t>用于最高级的前面。</a:t>
            </a:r>
            <a:r>
              <a:rPr lang="en-US" altLang="zh-CN" sz="2400" b="1" smtClean="0">
                <a:solidFill>
                  <a:srgbClr val="FF0000"/>
                </a:solidFill>
                <a:cs typeface="Times New Roman"/>
              </a:rPr>
              <a:t>good</a:t>
            </a:r>
            <a:r>
              <a:rPr lang="zh-CN" altLang="zh-CN" sz="2400" b="1" smtClean="0">
                <a:solidFill>
                  <a:srgbClr val="FF0000"/>
                </a:solidFill>
                <a:cs typeface="Times New Roman"/>
              </a:rPr>
              <a:t>的最高级形式为</a:t>
            </a:r>
            <a:r>
              <a:rPr lang="en-US" altLang="zh-CN" sz="2400" b="1" smtClean="0">
                <a:solidFill>
                  <a:srgbClr val="FF0000"/>
                </a:solidFill>
                <a:cs typeface="Times New Roman"/>
              </a:rPr>
              <a:t>best</a:t>
            </a:r>
            <a:r>
              <a:rPr lang="zh-CN" altLang="zh-CN" sz="2400" b="1" smtClean="0">
                <a:solidFill>
                  <a:srgbClr val="FF0000"/>
                </a:solidFill>
                <a:cs typeface="Times New Roman"/>
              </a:rPr>
              <a:t>。故填</a:t>
            </a:r>
            <a:r>
              <a:rPr lang="en-US" altLang="zh-CN" sz="2400" b="1" smtClean="0">
                <a:solidFill>
                  <a:srgbClr val="FF0000"/>
                </a:solidFill>
                <a:cs typeface="Times New Roman"/>
              </a:rPr>
              <a:t>best</a:t>
            </a:r>
            <a:r>
              <a:rPr lang="zh-CN" altLang="zh-CN" sz="2400" b="1" smtClean="0">
                <a:solidFill>
                  <a:srgbClr val="FF0000"/>
                </a:solidFill>
                <a:cs typeface="Times New Roman"/>
              </a:rPr>
              <a:t>。</a:t>
            </a:r>
            <a:endParaRPr lang="zh-CN" altLang="zh-CN" sz="2400">
              <a:solidFill>
                <a:srgbClr val="000000"/>
              </a:solidFill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24341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19"/>
            <a:ext cx="11485848" cy="1822743"/>
          </a:xfrm>
        </p:spPr>
        <p:txBody>
          <a:bodyPr/>
          <a:lstStyle/>
          <a:p>
            <a:pPr indent="714375" algn="l" hangingPunct="0">
              <a:lnSpc>
                <a:spcPct val="120000"/>
              </a:lnSpc>
              <a:spcAft>
                <a:spcPts val="0"/>
              </a:spcAf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started by </a:t>
            </a:r>
            <a:r>
              <a:rPr lang="en-US" altLang="zh-CN" sz="24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colourful campaign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竞选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poster with a bright picture of me, hoping it would 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catch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everyone’s attention in the hallway. Then, I </a:t>
            </a:r>
            <a:r>
              <a:rPr lang="en-US" altLang="zh-CN" sz="24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,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share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on Instagram and asked my friends to repost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转发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it. It was </a:t>
            </a:r>
            <a:r>
              <a:rPr lang="en-US" altLang="zh-CN" sz="24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6.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</a:t>
            </a:r>
            <a:r>
              <a:rPr lang="en-US" altLang="zh-CN" sz="2400" u="sng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amaze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see so many 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supporting me</a:t>
            </a: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2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863472" y="685685"/>
            <a:ext cx="1176924" cy="5355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2400">
                <a:latin typeface="Times New Roman"/>
                <a:ea typeface="宋体"/>
              </a:rPr>
              <a:t>making</a:t>
            </a:r>
            <a:endParaRPr lang="zh-CN" altLang="en-US" sz="24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602833" y="1178811"/>
            <a:ext cx="1068754" cy="5355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2400">
                <a:latin typeface="Times New Roman"/>
                <a:ea typeface="宋体"/>
              </a:rPr>
              <a:t>shared</a:t>
            </a:r>
            <a:endParaRPr lang="zh-CN" altLang="en-US" sz="24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216914" y="1571468"/>
            <a:ext cx="1295546" cy="5355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2400">
                <a:latin typeface="Times New Roman"/>
                <a:ea typeface="宋体"/>
              </a:rPr>
              <a:t>amazing</a:t>
            </a:r>
            <a:endParaRPr lang="zh-CN" altLang="en-US" sz="24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内容占位符 5"/>
          <p:cNvSpPr txBox="1">
            <a:spLocks/>
          </p:cNvSpPr>
          <p:nvPr/>
        </p:nvSpPr>
        <p:spPr bwMode="auto">
          <a:xfrm>
            <a:off x="360854" y="2524403"/>
            <a:ext cx="11485848" cy="14219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</a:pP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 </a:t>
            </a:r>
            <a:r>
              <a:rPr lang="en-US" altLang="zh-CN" sz="2400" b="1" smtClean="0">
                <a:solidFill>
                  <a:srgbClr val="FF0000"/>
                </a:solidFill>
                <a:cs typeface="Times New Roman"/>
              </a:rPr>
              <a:t>[</a:t>
            </a:r>
            <a:r>
              <a:rPr lang="zh-CN" altLang="zh-CN" sz="2400" b="1" smtClean="0">
                <a:solidFill>
                  <a:srgbClr val="FF0000"/>
                </a:solidFill>
                <a:ea typeface="黑体"/>
                <a:cs typeface="Times New Roman"/>
              </a:rPr>
              <a:t>解析</a:t>
            </a:r>
            <a:r>
              <a:rPr lang="en-US" altLang="zh-CN" sz="2400" b="1" smtClean="0">
                <a:solidFill>
                  <a:srgbClr val="FF0000"/>
                </a:solidFill>
                <a:cs typeface="Times New Roman"/>
              </a:rPr>
              <a:t>]</a:t>
            </a:r>
            <a:r>
              <a:rPr lang="zh-CN" altLang="zh-CN" sz="2400" b="1" smtClean="0">
                <a:solidFill>
                  <a:srgbClr val="FF0000"/>
                </a:solidFill>
                <a:cs typeface="Times New Roman"/>
              </a:rPr>
              <a:t>句意：我首先制作了一张色彩鲜艳的竞选海报，上面有一张我本人的漂亮照片，希望能在走廊吸引所有人的目光。</a:t>
            </a:r>
            <a:r>
              <a:rPr lang="en-US" altLang="zh-CN" sz="2400" b="1" smtClean="0">
                <a:solidFill>
                  <a:srgbClr val="FF0000"/>
                </a:solidFill>
                <a:cs typeface="Times New Roman"/>
              </a:rPr>
              <a:t>by</a:t>
            </a:r>
            <a:r>
              <a:rPr lang="zh-CN" altLang="zh-CN" sz="2400" b="1" smtClean="0">
                <a:solidFill>
                  <a:srgbClr val="FF0000"/>
                </a:solidFill>
                <a:cs typeface="Times New Roman"/>
              </a:rPr>
              <a:t>是介词，后面的动词用动名词形式。故填</a:t>
            </a:r>
            <a:r>
              <a:rPr lang="en-US" altLang="zh-CN" sz="2400" b="1" smtClean="0">
                <a:solidFill>
                  <a:srgbClr val="FF0000"/>
                </a:solidFill>
                <a:cs typeface="Times New Roman"/>
              </a:rPr>
              <a:t>making</a:t>
            </a:r>
            <a:r>
              <a:rPr lang="zh-CN" altLang="zh-CN" sz="2400" b="1" smtClean="0">
                <a:solidFill>
                  <a:srgbClr val="FF0000"/>
                </a:solidFill>
                <a:cs typeface="Times New Roman"/>
              </a:rPr>
              <a:t>。</a:t>
            </a:r>
            <a:endParaRPr lang="zh-CN" altLang="zh-CN" sz="240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7" name="内容占位符 5"/>
          <p:cNvSpPr txBox="1">
            <a:spLocks/>
          </p:cNvSpPr>
          <p:nvPr/>
        </p:nvSpPr>
        <p:spPr bwMode="auto">
          <a:xfrm>
            <a:off x="360854" y="3847931"/>
            <a:ext cx="11485848" cy="10009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hangingPunct="0">
              <a:lnSpc>
                <a:spcPct val="120000"/>
              </a:lnSpc>
              <a:spcAft>
                <a:spcPts val="0"/>
              </a:spcAft>
            </a:pP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5. </a:t>
            </a:r>
            <a:r>
              <a:rPr lang="en-US" altLang="zh-CN" sz="2400" b="1" smtClean="0">
                <a:solidFill>
                  <a:srgbClr val="FF0000"/>
                </a:solidFill>
                <a:cs typeface="Times New Roman"/>
              </a:rPr>
              <a:t>[</a:t>
            </a:r>
            <a:r>
              <a:rPr lang="zh-CN" altLang="zh-CN" sz="2400" b="1" smtClean="0">
                <a:solidFill>
                  <a:srgbClr val="FF0000"/>
                </a:solidFill>
                <a:ea typeface="黑体"/>
                <a:cs typeface="Times New Roman"/>
              </a:rPr>
              <a:t>解析</a:t>
            </a:r>
            <a:r>
              <a:rPr lang="en-US" altLang="zh-CN" sz="2400" b="1" smtClean="0">
                <a:solidFill>
                  <a:srgbClr val="FF0000"/>
                </a:solidFill>
                <a:cs typeface="Times New Roman"/>
              </a:rPr>
              <a:t>]</a:t>
            </a:r>
            <a:r>
              <a:rPr lang="zh-CN" altLang="zh-CN" sz="2400" b="1" smtClean="0">
                <a:solidFill>
                  <a:srgbClr val="FF0000"/>
                </a:solidFill>
                <a:cs typeface="Times New Roman"/>
              </a:rPr>
              <a:t>句意：然后，我在</a:t>
            </a:r>
            <a:r>
              <a:rPr lang="en-US" altLang="zh-CN" sz="2400" b="1" smtClean="0">
                <a:solidFill>
                  <a:srgbClr val="FF0000"/>
                </a:solidFill>
                <a:cs typeface="Times New Roman"/>
              </a:rPr>
              <a:t>Instagram</a:t>
            </a:r>
            <a:r>
              <a:rPr lang="zh-CN" altLang="zh-CN" sz="2400" b="1" smtClean="0">
                <a:solidFill>
                  <a:srgbClr val="FF0000"/>
                </a:solidFill>
                <a:cs typeface="Times New Roman"/>
              </a:rPr>
              <a:t>上分享了它，并请我的朋友们转发它。</a:t>
            </a:r>
            <a:r>
              <a:rPr lang="en-US" altLang="zh-CN" sz="2400" b="1" smtClean="0">
                <a:solidFill>
                  <a:srgbClr val="FF0000"/>
                </a:solidFill>
                <a:cs typeface="Times New Roman"/>
              </a:rPr>
              <a:t>and</a:t>
            </a:r>
            <a:r>
              <a:rPr lang="zh-CN" altLang="zh-CN" sz="2400" b="1" smtClean="0">
                <a:solidFill>
                  <a:srgbClr val="FF0000"/>
                </a:solidFill>
                <a:cs typeface="Times New Roman"/>
              </a:rPr>
              <a:t>表示并列，根据下文的</a:t>
            </a:r>
            <a:r>
              <a:rPr lang="en-US" altLang="zh-CN" sz="2400" b="1" smtClean="0">
                <a:solidFill>
                  <a:srgbClr val="FF0000"/>
                </a:solidFill>
                <a:cs typeface="Times New Roman"/>
              </a:rPr>
              <a:t>“asked”</a:t>
            </a:r>
            <a:r>
              <a:rPr lang="zh-CN" altLang="zh-CN" sz="2400" b="1" smtClean="0">
                <a:solidFill>
                  <a:srgbClr val="FF0000"/>
                </a:solidFill>
                <a:cs typeface="Times New Roman"/>
              </a:rPr>
              <a:t>可知，空处填动词的过去式。故填</a:t>
            </a:r>
            <a:r>
              <a:rPr lang="en-US" altLang="zh-CN" sz="2400" b="1" smtClean="0">
                <a:solidFill>
                  <a:srgbClr val="FF0000"/>
                </a:solidFill>
                <a:cs typeface="Times New Roman"/>
              </a:rPr>
              <a:t>shared</a:t>
            </a:r>
            <a:r>
              <a:rPr lang="zh-CN" altLang="zh-CN" sz="2400" b="1" smtClean="0">
                <a:solidFill>
                  <a:srgbClr val="FF0000"/>
                </a:solidFill>
                <a:cs typeface="Times New Roman"/>
              </a:rPr>
              <a:t>。</a:t>
            </a:r>
            <a:endParaRPr lang="zh-CN" altLang="zh-CN" sz="240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8" name="内容占位符 5"/>
          <p:cNvSpPr txBox="1">
            <a:spLocks/>
          </p:cNvSpPr>
          <p:nvPr/>
        </p:nvSpPr>
        <p:spPr bwMode="auto">
          <a:xfrm>
            <a:off x="360854" y="4761374"/>
            <a:ext cx="11485848" cy="1379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</a:pP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6. </a:t>
            </a:r>
            <a:r>
              <a:rPr lang="en-US" altLang="zh-CN" sz="2400" b="1" smtClean="0">
                <a:solidFill>
                  <a:srgbClr val="FF0000"/>
                </a:solidFill>
                <a:cs typeface="Times New Roman"/>
              </a:rPr>
              <a:t>[</a:t>
            </a:r>
            <a:r>
              <a:rPr lang="zh-CN" altLang="zh-CN" sz="2400" b="1" smtClean="0">
                <a:solidFill>
                  <a:srgbClr val="FF0000"/>
                </a:solidFill>
                <a:ea typeface="黑体"/>
                <a:cs typeface="Times New Roman"/>
              </a:rPr>
              <a:t>解析</a:t>
            </a:r>
            <a:r>
              <a:rPr lang="en-US" altLang="zh-CN" sz="2400" b="1" smtClean="0">
                <a:solidFill>
                  <a:srgbClr val="FF0000"/>
                </a:solidFill>
                <a:cs typeface="Times New Roman"/>
              </a:rPr>
              <a:t>]</a:t>
            </a:r>
            <a:r>
              <a:rPr lang="zh-CN" altLang="zh-CN" sz="2400" b="1" smtClean="0">
                <a:solidFill>
                  <a:srgbClr val="FF0000"/>
                </a:solidFill>
                <a:cs typeface="Times New Roman"/>
              </a:rPr>
              <a:t>句意：看到这么多人支持我，真令人振奋！</a:t>
            </a:r>
            <a:r>
              <a:rPr lang="en-US" altLang="zh-CN" sz="2400" b="1" smtClean="0">
                <a:solidFill>
                  <a:srgbClr val="FF0000"/>
                </a:solidFill>
                <a:cs typeface="Times New Roman"/>
              </a:rPr>
              <a:t>be</a:t>
            </a:r>
            <a:r>
              <a:rPr lang="zh-CN" altLang="zh-CN" sz="2400" b="1" smtClean="0">
                <a:solidFill>
                  <a:srgbClr val="FF0000"/>
                </a:solidFill>
                <a:cs typeface="Times New Roman"/>
              </a:rPr>
              <a:t>动词后面加形容词。</a:t>
            </a:r>
            <a:r>
              <a:rPr lang="en-US" altLang="zh-CN" sz="2400" b="1" smtClean="0">
                <a:solidFill>
                  <a:srgbClr val="FF0000"/>
                </a:solidFill>
                <a:cs typeface="Times New Roman"/>
              </a:rPr>
              <a:t>amaze</a:t>
            </a:r>
            <a:r>
              <a:rPr lang="zh-CN" altLang="zh-CN" sz="2400" b="1" smtClean="0">
                <a:solidFill>
                  <a:srgbClr val="FF0000"/>
                </a:solidFill>
                <a:cs typeface="Times New Roman"/>
              </a:rPr>
              <a:t>是动词，意为</a:t>
            </a:r>
            <a:r>
              <a:rPr lang="en-US" altLang="zh-CN" sz="2400" b="1" smtClean="0">
                <a:solidFill>
                  <a:srgbClr val="FF0000"/>
                </a:solidFill>
                <a:latin typeface="+mn-ea"/>
                <a:cs typeface="Times New Roman"/>
              </a:rPr>
              <a:t>“</a:t>
            </a:r>
            <a:r>
              <a:rPr lang="zh-CN" altLang="zh-CN" sz="2400" b="1" smtClean="0">
                <a:solidFill>
                  <a:srgbClr val="FF0000"/>
                </a:solidFill>
                <a:cs typeface="Times New Roman"/>
              </a:rPr>
              <a:t>使惊讶</a:t>
            </a:r>
            <a:r>
              <a:rPr lang="en-US" altLang="zh-CN" sz="2400" b="1" smtClean="0">
                <a:solidFill>
                  <a:srgbClr val="FF0000"/>
                </a:solidFill>
                <a:latin typeface="+mn-ea"/>
                <a:cs typeface="Times New Roman"/>
              </a:rPr>
              <a:t>”</a:t>
            </a:r>
            <a:r>
              <a:rPr lang="zh-CN" altLang="zh-CN" sz="2400" b="1" smtClean="0">
                <a:solidFill>
                  <a:srgbClr val="FF0000"/>
                </a:solidFill>
                <a:cs typeface="Times New Roman"/>
              </a:rPr>
              <a:t>，形容词形式为</a:t>
            </a:r>
            <a:r>
              <a:rPr lang="en-US" altLang="zh-CN" sz="2400" b="1" smtClean="0">
                <a:solidFill>
                  <a:srgbClr val="FF0000"/>
                </a:solidFill>
                <a:cs typeface="Times New Roman"/>
              </a:rPr>
              <a:t>amazing/amazed</a:t>
            </a:r>
            <a:r>
              <a:rPr lang="zh-CN" altLang="zh-CN" sz="2400" b="1" smtClean="0">
                <a:solidFill>
                  <a:srgbClr val="FF0000"/>
                </a:solidFill>
                <a:cs typeface="Times New Roman"/>
              </a:rPr>
              <a:t>。形容事物或情况令人惊讶时，应该使用形容词</a:t>
            </a:r>
            <a:r>
              <a:rPr lang="en-US" altLang="zh-CN" sz="2400" b="1" u="wavy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cs typeface="Times New Roman"/>
              </a:rPr>
              <a:t>amazing</a:t>
            </a:r>
            <a:r>
              <a:rPr lang="zh-CN" altLang="zh-CN" sz="2400" b="1" smtClean="0">
                <a:solidFill>
                  <a:srgbClr val="FF0000"/>
                </a:solidFill>
                <a:cs typeface="Times New Roman"/>
              </a:rPr>
              <a:t>。故填</a:t>
            </a:r>
            <a:r>
              <a:rPr lang="en-US" altLang="zh-CN" sz="2400" b="1" smtClean="0">
                <a:solidFill>
                  <a:srgbClr val="FF0000"/>
                </a:solidFill>
                <a:cs typeface="Times New Roman"/>
              </a:rPr>
              <a:t>amazing</a:t>
            </a:r>
            <a:r>
              <a:rPr lang="zh-CN" altLang="zh-CN" sz="2400" b="1" smtClean="0">
                <a:solidFill>
                  <a:srgbClr val="FF0000"/>
                </a:solidFill>
                <a:cs typeface="Times New Roman"/>
              </a:rPr>
              <a:t>。</a:t>
            </a:r>
            <a:endParaRPr lang="zh-CN" altLang="zh-CN" sz="2400">
              <a:solidFill>
                <a:srgbClr val="000000"/>
              </a:solidFill>
              <a:cs typeface="Times New Roman"/>
            </a:endParaRPr>
          </a:p>
        </p:txBody>
      </p:sp>
      <p:pic>
        <p:nvPicPr>
          <p:cNvPr id="9" name="箭头右.eps" descr="id:2147487971;FounderCES"/>
          <p:cNvPicPr/>
          <p:nvPr/>
        </p:nvPicPr>
        <p:blipFill>
          <a:blip r:embed="rId2"/>
          <a:stretch>
            <a:fillRect/>
          </a:stretch>
        </p:blipFill>
        <p:spPr>
          <a:xfrm rot="582507">
            <a:off x="3257490" y="6100831"/>
            <a:ext cx="314338" cy="248099"/>
          </a:xfrm>
          <a:prstGeom prst="rect">
            <a:avLst/>
          </a:prstGeom>
        </p:spPr>
      </p:pic>
      <p:sp>
        <p:nvSpPr>
          <p:cNvPr id="10" name="内容占位符 5"/>
          <p:cNvSpPr txBox="1">
            <a:spLocks/>
          </p:cNvSpPr>
          <p:nvPr/>
        </p:nvSpPr>
        <p:spPr bwMode="auto">
          <a:xfrm>
            <a:off x="3618424" y="6092580"/>
            <a:ext cx="6517296" cy="4931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hangingPunct="0">
              <a:lnSpc>
                <a:spcPct val="120000"/>
              </a:lnSpc>
              <a:spcAft>
                <a:spcPts val="0"/>
              </a:spcAft>
            </a:pPr>
            <a:r>
              <a:rPr lang="en-US" altLang="zh-CN" sz="2400" b="1" smtClean="0">
                <a:solidFill>
                  <a:srgbClr val="00B0F0"/>
                </a:solidFill>
                <a:cs typeface="Times New Roman"/>
              </a:rPr>
              <a:t>amazed</a:t>
            </a:r>
            <a:r>
              <a:rPr lang="zh-CN" altLang="zh-CN" sz="2400" b="1" smtClean="0">
                <a:solidFill>
                  <a:srgbClr val="00B0F0"/>
                </a:solidFill>
                <a:ea typeface="楷体"/>
                <a:cs typeface="Times New Roman"/>
              </a:rPr>
              <a:t>意为</a:t>
            </a:r>
            <a:r>
              <a:rPr lang="en-US" altLang="zh-CN" sz="2400" b="1" smtClean="0">
                <a:solidFill>
                  <a:srgbClr val="00B0F0"/>
                </a:solidFill>
                <a:latin typeface="+mn-ea"/>
                <a:cs typeface="Times New Roman"/>
              </a:rPr>
              <a:t>“</a:t>
            </a:r>
            <a:r>
              <a:rPr lang="zh-CN" altLang="zh-CN" sz="2400" b="1" smtClean="0">
                <a:solidFill>
                  <a:srgbClr val="00B0F0"/>
                </a:solidFill>
                <a:ea typeface="楷体"/>
                <a:cs typeface="Times New Roman"/>
              </a:rPr>
              <a:t>感到惊奇的</a:t>
            </a:r>
            <a:r>
              <a:rPr lang="en-US" altLang="zh-CN" sz="2400" b="1" smtClean="0">
                <a:solidFill>
                  <a:srgbClr val="00B0F0"/>
                </a:solidFill>
                <a:latin typeface="+mn-ea"/>
                <a:cs typeface="Times New Roman"/>
              </a:rPr>
              <a:t>”</a:t>
            </a:r>
            <a:r>
              <a:rPr lang="zh-CN" altLang="zh-CN" sz="2400" b="1" smtClean="0">
                <a:solidFill>
                  <a:srgbClr val="00B0F0"/>
                </a:solidFill>
                <a:cs typeface="Times New Roman"/>
              </a:rPr>
              <a:t>，</a:t>
            </a:r>
            <a:r>
              <a:rPr lang="zh-CN" altLang="zh-CN" sz="2400" b="1" smtClean="0">
                <a:solidFill>
                  <a:srgbClr val="00B0F0"/>
                </a:solidFill>
                <a:ea typeface="楷体"/>
                <a:cs typeface="Times New Roman"/>
              </a:rPr>
              <a:t>用于修饰人。</a:t>
            </a:r>
            <a:endParaRPr lang="zh-CN" altLang="zh-CN" sz="2400">
              <a:solidFill>
                <a:srgbClr val="00B0F0"/>
              </a:solidFill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4160782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601546"/>
          </a:xfrm>
        </p:spPr>
        <p:txBody>
          <a:bodyPr/>
          <a:lstStyle/>
          <a:p>
            <a:pPr indent="714375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3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also visited </a:t>
            </a:r>
            <a:r>
              <a:rPr lang="en-US" altLang="zh-CN" sz="30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7.</a:t>
            </a:r>
            <a:r>
              <a:rPr lang="zh-CN" altLang="zh-CN" sz="3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3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 sz="3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3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3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classroom</a:t>
            </a:r>
            <a:r>
              <a:rPr lang="zh-CN" altLang="zh-CN" sz="3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3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talk about why I wanted to be vice-president. I explained my ideas for the design contest and promised to work hard to bring fun </a:t>
            </a:r>
            <a:r>
              <a:rPr lang="en-US" altLang="zh-CN" sz="3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activities </a:t>
            </a:r>
            <a:r>
              <a:rPr lang="en-US" altLang="zh-CN" sz="3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school. It took a lot of effort, but I </a:t>
            </a:r>
            <a:r>
              <a:rPr lang="en-US" altLang="zh-CN" sz="30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8.</a:t>
            </a:r>
            <a:r>
              <a:rPr lang="zh-CN" altLang="zh-CN" sz="3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</a:t>
            </a:r>
            <a:r>
              <a:rPr lang="en-US" altLang="zh-CN" sz="3000" u="sng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.</a:t>
            </a:r>
            <a:r>
              <a:rPr lang="zh-CN" altLang="zh-CN" sz="3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3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3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real</a:t>
            </a:r>
            <a:r>
              <a:rPr lang="zh-CN" altLang="zh-CN" sz="3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3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enjoyed it</a:t>
            </a:r>
            <a:r>
              <a:rPr lang="zh-CN" altLang="zh-CN" sz="3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3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981096" y="725795"/>
            <a:ext cx="2359428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40000"/>
              </a:lnSpc>
            </a:pPr>
            <a:r>
              <a:rPr lang="en-US" altLang="zh-CN" sz="3000">
                <a:latin typeface="Times New Roman"/>
                <a:ea typeface="宋体"/>
              </a:rPr>
              <a:t>classrooms</a:t>
            </a:r>
            <a:r>
              <a:rPr lang="zh-CN" altLang="zh-CN" sz="3000">
                <a:latin typeface="Times New Roman"/>
                <a:ea typeface="宋体"/>
                <a:cs typeface="Times New Roman"/>
              </a:rPr>
              <a:t>　</a:t>
            </a:r>
            <a:endParaRPr lang="zh-CN" altLang="en-US" sz="30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261016" y="2588541"/>
            <a:ext cx="1120307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40000"/>
              </a:lnSpc>
            </a:pPr>
            <a:r>
              <a:rPr lang="en-US" altLang="zh-CN" sz="3000">
                <a:latin typeface="Times New Roman"/>
                <a:ea typeface="宋体"/>
              </a:rPr>
              <a:t>really</a:t>
            </a:r>
            <a:endParaRPr lang="zh-CN" altLang="en-US" sz="30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内容占位符 5"/>
          <p:cNvSpPr txBox="1">
            <a:spLocks/>
          </p:cNvSpPr>
          <p:nvPr/>
        </p:nvSpPr>
        <p:spPr bwMode="auto">
          <a:xfrm>
            <a:off x="360854" y="3345993"/>
            <a:ext cx="11485848" cy="19552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30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7. </a:t>
            </a:r>
            <a:r>
              <a:rPr lang="en-US" altLang="zh-CN" sz="3000" b="1" smtClean="0">
                <a:solidFill>
                  <a:srgbClr val="FF0000"/>
                </a:solidFill>
                <a:cs typeface="Times New Roman"/>
              </a:rPr>
              <a:t>[</a:t>
            </a:r>
            <a:r>
              <a:rPr lang="zh-CN" altLang="zh-CN" sz="3000" b="1" smtClean="0">
                <a:solidFill>
                  <a:srgbClr val="FF0000"/>
                </a:solidFill>
                <a:ea typeface="黑体"/>
                <a:cs typeface="Times New Roman"/>
              </a:rPr>
              <a:t>解析</a:t>
            </a:r>
            <a:r>
              <a:rPr lang="en-US" altLang="zh-CN" sz="3000" b="1" smtClean="0">
                <a:solidFill>
                  <a:srgbClr val="FF0000"/>
                </a:solidFill>
                <a:cs typeface="Times New Roman"/>
              </a:rPr>
              <a:t>]</a:t>
            </a:r>
            <a:r>
              <a:rPr lang="zh-CN" altLang="zh-CN" sz="3000" b="1" smtClean="0">
                <a:solidFill>
                  <a:srgbClr val="FF0000"/>
                </a:solidFill>
                <a:cs typeface="Times New Roman"/>
              </a:rPr>
              <a:t>句意：我还去了各个教室，讲述我为什么想当副主席。根据</a:t>
            </a:r>
            <a:r>
              <a:rPr lang="en-US" altLang="zh-CN" sz="3000" b="1" smtClean="0">
                <a:solidFill>
                  <a:srgbClr val="FF0000"/>
                </a:solidFill>
                <a:cs typeface="Times New Roman"/>
              </a:rPr>
              <a:t>“visited”</a:t>
            </a:r>
            <a:r>
              <a:rPr lang="zh-CN" altLang="zh-CN" sz="3000" b="1" smtClean="0">
                <a:solidFill>
                  <a:srgbClr val="FF0000"/>
                </a:solidFill>
                <a:cs typeface="Times New Roman"/>
              </a:rPr>
              <a:t>可知，此处表示</a:t>
            </a:r>
            <a:r>
              <a:rPr lang="en-US" altLang="zh-CN" sz="3000" b="1" smtClean="0">
                <a:solidFill>
                  <a:srgbClr val="FF0000"/>
                </a:solidFill>
                <a:latin typeface="+mn-ea"/>
                <a:cs typeface="Times New Roman"/>
              </a:rPr>
              <a:t>“</a:t>
            </a:r>
            <a:r>
              <a:rPr lang="zh-CN" altLang="zh-CN" sz="3000" b="1" smtClean="0">
                <a:solidFill>
                  <a:srgbClr val="FF0000"/>
                </a:solidFill>
                <a:cs typeface="Times New Roman"/>
              </a:rPr>
              <a:t>参观教室</a:t>
            </a:r>
            <a:r>
              <a:rPr lang="en-US" altLang="zh-CN" sz="3000" b="1" smtClean="0">
                <a:solidFill>
                  <a:srgbClr val="FF0000"/>
                </a:solidFill>
                <a:latin typeface="+mn-ea"/>
                <a:cs typeface="Times New Roman"/>
              </a:rPr>
              <a:t>”</a:t>
            </a:r>
            <a:r>
              <a:rPr lang="zh-CN" altLang="zh-CN" sz="3000" b="1" smtClean="0">
                <a:solidFill>
                  <a:srgbClr val="FF0000"/>
                </a:solidFill>
                <a:cs typeface="Times New Roman"/>
              </a:rPr>
              <a:t>。此处用名词复数形式表示一类事物。故填</a:t>
            </a:r>
            <a:r>
              <a:rPr lang="en-US" altLang="zh-CN" sz="3000" b="1" smtClean="0">
                <a:solidFill>
                  <a:srgbClr val="FF0000"/>
                </a:solidFill>
                <a:cs typeface="Times New Roman"/>
              </a:rPr>
              <a:t>classrooms</a:t>
            </a:r>
            <a:r>
              <a:rPr lang="zh-CN" altLang="zh-CN" sz="3000" b="1" smtClean="0">
                <a:solidFill>
                  <a:srgbClr val="FF0000"/>
                </a:solidFill>
                <a:cs typeface="Times New Roman"/>
              </a:rPr>
              <a:t>。</a:t>
            </a:r>
            <a:endParaRPr lang="zh-CN" altLang="zh-CN" sz="300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6" name="内容占位符 5"/>
          <p:cNvSpPr txBox="1">
            <a:spLocks/>
          </p:cNvSpPr>
          <p:nvPr/>
        </p:nvSpPr>
        <p:spPr bwMode="auto">
          <a:xfrm>
            <a:off x="360854" y="5229200"/>
            <a:ext cx="11485848" cy="13088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30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8. </a:t>
            </a:r>
            <a:r>
              <a:rPr lang="en-US" altLang="zh-CN" sz="3000" b="1" smtClean="0">
                <a:solidFill>
                  <a:srgbClr val="FF0000"/>
                </a:solidFill>
                <a:cs typeface="Times New Roman"/>
              </a:rPr>
              <a:t>[</a:t>
            </a:r>
            <a:r>
              <a:rPr lang="zh-CN" altLang="zh-CN" sz="3000" b="1" smtClean="0">
                <a:solidFill>
                  <a:srgbClr val="FF0000"/>
                </a:solidFill>
                <a:ea typeface="黑体"/>
                <a:cs typeface="Times New Roman"/>
              </a:rPr>
              <a:t>解析</a:t>
            </a:r>
            <a:r>
              <a:rPr lang="en-US" altLang="zh-CN" sz="3000" b="1" smtClean="0">
                <a:solidFill>
                  <a:srgbClr val="FF0000"/>
                </a:solidFill>
                <a:cs typeface="Times New Roman"/>
              </a:rPr>
              <a:t>]</a:t>
            </a:r>
            <a:r>
              <a:rPr lang="zh-CN" altLang="zh-CN" sz="3000" b="1" smtClean="0">
                <a:solidFill>
                  <a:srgbClr val="FF0000"/>
                </a:solidFill>
                <a:cs typeface="Times New Roman"/>
              </a:rPr>
              <a:t>句意：这需要很多努力，但我真的很享受！此处要填一个副词，修饰动词</a:t>
            </a:r>
            <a:r>
              <a:rPr lang="en-US" altLang="zh-CN" sz="3000" b="1" smtClean="0">
                <a:solidFill>
                  <a:srgbClr val="FF0000"/>
                </a:solidFill>
                <a:cs typeface="Times New Roman"/>
              </a:rPr>
              <a:t>enjoyed</a:t>
            </a:r>
            <a:r>
              <a:rPr lang="zh-CN" altLang="zh-CN" sz="3000" b="1" smtClean="0">
                <a:solidFill>
                  <a:srgbClr val="FF0000"/>
                </a:solidFill>
                <a:cs typeface="Times New Roman"/>
              </a:rPr>
              <a:t>。故填</a:t>
            </a:r>
            <a:r>
              <a:rPr lang="en-US" altLang="zh-CN" sz="3000" b="1" smtClean="0">
                <a:solidFill>
                  <a:srgbClr val="FF0000"/>
                </a:solidFill>
                <a:cs typeface="Times New Roman"/>
              </a:rPr>
              <a:t>really</a:t>
            </a:r>
            <a:r>
              <a:rPr lang="zh-CN" altLang="zh-CN" sz="3000" b="1" smtClean="0">
                <a:solidFill>
                  <a:srgbClr val="FF0000"/>
                </a:solidFill>
                <a:cs typeface="Times New Roman"/>
              </a:rPr>
              <a:t>。</a:t>
            </a:r>
            <a:endParaRPr lang="zh-CN" altLang="zh-CN" sz="3000">
              <a:solidFill>
                <a:srgbClr val="000000"/>
              </a:solidFill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0126489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434256"/>
          </a:xfrm>
        </p:spPr>
        <p:txBody>
          <a:bodyPr/>
          <a:lstStyle/>
          <a:p>
            <a:pPr indent="714375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end, I </a:t>
            </a:r>
            <a:r>
              <a:rPr lang="en-US" altLang="zh-CN" sz="28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9.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win. But I learned so much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got better at speaking in front of people, planning events, and </a:t>
            </a:r>
            <a:r>
              <a:rPr lang="en-US" altLang="zh-CN" sz="28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10.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800" u="sng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stay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positive even when things didn’t go as planned. And the best part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made so many new friends. I can’t wait for next year’s election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选举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28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728190" y="737494"/>
            <a:ext cx="1125628" cy="6955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40000"/>
              </a:lnSpc>
            </a:pPr>
            <a:r>
              <a:rPr lang="en-US" altLang="zh-CN" smtClean="0">
                <a:latin typeface="Times New Roman"/>
                <a:ea typeface="宋体"/>
              </a:rPr>
              <a:t>didn’t</a:t>
            </a:r>
            <a:endParaRPr lang="zh-CN" altLang="en-US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203836" y="1268760"/>
            <a:ext cx="1372492" cy="6955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40000"/>
              </a:lnSpc>
            </a:pPr>
            <a:r>
              <a:rPr lang="en-US" altLang="zh-CN">
                <a:latin typeface="Times New Roman"/>
                <a:ea typeface="宋体"/>
              </a:rPr>
              <a:t> staying</a:t>
            </a:r>
            <a:endParaRPr lang="zh-CN" altLang="en-US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内容占位符 5"/>
          <p:cNvSpPr txBox="1">
            <a:spLocks/>
          </p:cNvSpPr>
          <p:nvPr/>
        </p:nvSpPr>
        <p:spPr bwMode="auto">
          <a:xfrm>
            <a:off x="360854" y="3146597"/>
            <a:ext cx="11485848" cy="12277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2800" spc="-1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9. </a:t>
            </a:r>
            <a:r>
              <a:rPr lang="en-US" altLang="zh-CN" sz="2800" b="1" spc="-100" smtClean="0">
                <a:solidFill>
                  <a:srgbClr val="FF0000"/>
                </a:solidFill>
                <a:cs typeface="Times New Roman"/>
              </a:rPr>
              <a:t>[</a:t>
            </a:r>
            <a:r>
              <a:rPr lang="zh-CN" altLang="zh-CN" sz="2800" b="1" spc="-100" smtClean="0">
                <a:solidFill>
                  <a:srgbClr val="FF0000"/>
                </a:solidFill>
                <a:ea typeface="黑体"/>
                <a:cs typeface="Times New Roman"/>
              </a:rPr>
              <a:t>解析</a:t>
            </a:r>
            <a:r>
              <a:rPr lang="en-US" altLang="zh-CN" sz="2800" b="1" spc="-100" smtClean="0">
                <a:solidFill>
                  <a:srgbClr val="FF0000"/>
                </a:solidFill>
                <a:cs typeface="Times New Roman"/>
              </a:rPr>
              <a:t>]</a:t>
            </a:r>
            <a:r>
              <a:rPr lang="zh-CN" altLang="zh-CN" sz="2800" b="1" spc="-100" smtClean="0">
                <a:solidFill>
                  <a:srgbClr val="FF0000"/>
                </a:solidFill>
                <a:cs typeface="Times New Roman"/>
              </a:rPr>
              <a:t>句意：最后，我没有获胜。根据下文的</a:t>
            </a:r>
            <a:r>
              <a:rPr lang="en-US" altLang="zh-CN" sz="2800" b="1" spc="-100" smtClean="0">
                <a:solidFill>
                  <a:srgbClr val="FF0000"/>
                </a:solidFill>
                <a:cs typeface="Times New Roman"/>
              </a:rPr>
              <a:t>“learned” </a:t>
            </a:r>
            <a:r>
              <a:rPr lang="zh-CN" altLang="zh-CN" sz="2800" b="1" smtClean="0">
                <a:solidFill>
                  <a:srgbClr val="FF0000"/>
                </a:solidFill>
                <a:cs typeface="Times New Roman"/>
              </a:rPr>
              <a:t>可知，此处时态为一般过去时。故填</a:t>
            </a:r>
            <a:r>
              <a:rPr lang="en-US" altLang="zh-CN" sz="2800" b="1" smtClean="0">
                <a:solidFill>
                  <a:srgbClr val="FF0000"/>
                </a:solidFill>
                <a:cs typeface="Times New Roman"/>
              </a:rPr>
              <a:t>didn’t</a:t>
            </a:r>
            <a:r>
              <a:rPr lang="zh-CN" altLang="zh-CN" sz="2800" b="1" smtClean="0">
                <a:solidFill>
                  <a:srgbClr val="FF0000"/>
                </a:solidFill>
                <a:cs typeface="Times New Roman"/>
              </a:rPr>
              <a:t>。</a:t>
            </a:r>
            <a:endParaRPr lang="zh-CN" altLang="zh-CN" sz="280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6" name="内容占位符 5"/>
          <p:cNvSpPr txBox="1">
            <a:spLocks/>
          </p:cNvSpPr>
          <p:nvPr/>
        </p:nvSpPr>
        <p:spPr bwMode="auto">
          <a:xfrm>
            <a:off x="360854" y="4298725"/>
            <a:ext cx="11485848" cy="18310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28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10. </a:t>
            </a:r>
            <a:r>
              <a:rPr lang="en-US" altLang="zh-CN" sz="2800" b="1" smtClean="0">
                <a:solidFill>
                  <a:srgbClr val="FF0000"/>
                </a:solidFill>
                <a:cs typeface="Times New Roman"/>
              </a:rPr>
              <a:t>[</a:t>
            </a:r>
            <a:r>
              <a:rPr lang="zh-CN" altLang="zh-CN" sz="2800" b="1" smtClean="0">
                <a:solidFill>
                  <a:srgbClr val="FF0000"/>
                </a:solidFill>
                <a:ea typeface="黑体"/>
                <a:cs typeface="Times New Roman"/>
              </a:rPr>
              <a:t>解析</a:t>
            </a:r>
            <a:r>
              <a:rPr lang="en-US" altLang="zh-CN" sz="2800" b="1" smtClean="0">
                <a:solidFill>
                  <a:srgbClr val="FF0000"/>
                </a:solidFill>
                <a:cs typeface="Times New Roman"/>
              </a:rPr>
              <a:t>]</a:t>
            </a:r>
            <a:r>
              <a:rPr lang="zh-CN" altLang="zh-CN" sz="2800" b="1" smtClean="0">
                <a:solidFill>
                  <a:srgbClr val="FF0000"/>
                </a:solidFill>
                <a:cs typeface="Times New Roman"/>
              </a:rPr>
              <a:t>句意：我变得更擅长在众人面前发言，策划活动，即使事情没有按照计划进行也保持乐观的心态。</a:t>
            </a:r>
            <a:r>
              <a:rPr lang="en-US" altLang="zh-CN" sz="2800" b="1" smtClean="0">
                <a:solidFill>
                  <a:srgbClr val="FF0000"/>
                </a:solidFill>
                <a:cs typeface="Times New Roman"/>
              </a:rPr>
              <a:t>and</a:t>
            </a:r>
            <a:r>
              <a:rPr lang="zh-CN" altLang="zh-CN" sz="2800" b="1" smtClean="0">
                <a:solidFill>
                  <a:srgbClr val="FF0000"/>
                </a:solidFill>
                <a:cs typeface="Times New Roman"/>
              </a:rPr>
              <a:t>表示并列，根据上文的</a:t>
            </a:r>
            <a:r>
              <a:rPr lang="en-US" altLang="zh-CN" sz="2800" b="1" smtClean="0">
                <a:solidFill>
                  <a:srgbClr val="FF0000"/>
                </a:solidFill>
                <a:cs typeface="Times New Roman"/>
              </a:rPr>
              <a:t>“speaking”“planning”</a:t>
            </a:r>
            <a:r>
              <a:rPr lang="zh-CN" altLang="zh-CN" sz="2800" b="1" smtClean="0">
                <a:solidFill>
                  <a:srgbClr val="FF0000"/>
                </a:solidFill>
                <a:cs typeface="Times New Roman"/>
              </a:rPr>
              <a:t>可知，此处用动名词形式。故填</a:t>
            </a:r>
            <a:r>
              <a:rPr lang="en-US" altLang="zh-CN" sz="2800" b="1" smtClean="0">
                <a:solidFill>
                  <a:srgbClr val="FF0000"/>
                </a:solidFill>
                <a:cs typeface="Times New Roman"/>
              </a:rPr>
              <a:t>staying</a:t>
            </a:r>
            <a:r>
              <a:rPr lang="zh-CN" altLang="zh-CN" sz="2800" b="1" smtClean="0">
                <a:solidFill>
                  <a:srgbClr val="FF0000"/>
                </a:solidFill>
                <a:cs typeface="Times New Roman"/>
              </a:rPr>
              <a:t>。</a:t>
            </a:r>
            <a:endParaRPr lang="zh-CN" altLang="zh-CN" sz="2800">
              <a:solidFill>
                <a:srgbClr val="000000"/>
              </a:solidFill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2408550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900094"/>
            <a:ext cx="11567000" cy="5625250"/>
          </a:xfrm>
          <a:prstGeom prst="rect">
            <a:avLst/>
          </a:prstGeom>
        </p:spPr>
      </p:pic>
      <p:pic>
        <p:nvPicPr>
          <p:cNvPr id="10" name="译文.eps" descr="id:214748733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50590" y="2924944"/>
            <a:ext cx="1224136" cy="378439"/>
          </a:xfrm>
          <a:prstGeom prst="rect">
            <a:avLst/>
          </a:prstGeom>
        </p:spPr>
      </p:pic>
      <p:pic>
        <p:nvPicPr>
          <p:cNvPr id="11" name="分析.eps" descr="id:2147487343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98522" y="4468834"/>
            <a:ext cx="1250325" cy="386536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4633" y="826412"/>
            <a:ext cx="2850254" cy="553993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23129"/>
            <a:ext cx="11485848" cy="1557799"/>
          </a:xfrm>
        </p:spPr>
        <p:txBody>
          <a:bodyPr/>
          <a:lstStyle/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zh-CN" altLang="zh-CN">
                <a:solidFill>
                  <a:srgbClr val="FF0000"/>
                </a:solidFill>
                <a:cs typeface="Times New Roman"/>
              </a:rPr>
              <a:t> 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I explained my ideas for the design contest and promised to work hard 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to 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bring fun activities to school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.</a:t>
            </a:r>
            <a:endParaRPr lang="zh-CN" altLang="zh-CN" sz="90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406574" y="2708920"/>
            <a:ext cx="11485848" cy="1552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40000"/>
              </a:lnSpc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ea typeface="楷体"/>
                <a:cs typeface="Times New Roman"/>
              </a:rPr>
              <a:t> </a:t>
            </a:r>
            <a:r>
              <a:rPr lang="en-US" altLang="zh-CN" smtClean="0">
                <a:solidFill>
                  <a:srgbClr val="000000"/>
                </a:solidFill>
                <a:ea typeface="楷体"/>
                <a:cs typeface="Times New Roman"/>
              </a:rPr>
              <a:t>           </a:t>
            </a:r>
            <a:r>
              <a:rPr lang="zh-CN" altLang="zh-CN" smtClean="0">
                <a:solidFill>
                  <a:srgbClr val="000000"/>
                </a:solidFill>
                <a:ea typeface="楷体"/>
                <a:cs typeface="Times New Roman"/>
              </a:rPr>
              <a:t>我</a:t>
            </a:r>
            <a:r>
              <a:rPr lang="zh-CN" altLang="zh-CN">
                <a:solidFill>
                  <a:srgbClr val="000000"/>
                </a:solidFill>
                <a:ea typeface="楷体"/>
                <a:cs typeface="Times New Roman"/>
              </a:rPr>
              <a:t>解释了自己关于设计大赛的想法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，</a:t>
            </a:r>
            <a:r>
              <a:rPr lang="zh-CN" altLang="zh-CN">
                <a:solidFill>
                  <a:srgbClr val="000000"/>
                </a:solidFill>
                <a:ea typeface="楷体"/>
                <a:cs typeface="Times New Roman"/>
              </a:rPr>
              <a:t>并承诺努力工作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，</a:t>
            </a:r>
            <a:r>
              <a:rPr lang="zh-CN" altLang="zh-CN">
                <a:solidFill>
                  <a:srgbClr val="000000"/>
                </a:solidFill>
                <a:ea typeface="楷体"/>
                <a:cs typeface="Times New Roman"/>
              </a:rPr>
              <a:t>为学校带来有趣的活动。</a:t>
            </a:r>
            <a:endParaRPr lang="zh-CN" altLang="zh-CN" sz="90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9" name="内容占位符 1"/>
          <p:cNvSpPr txBox="1">
            <a:spLocks/>
          </p:cNvSpPr>
          <p:nvPr/>
        </p:nvSpPr>
        <p:spPr bwMode="auto">
          <a:xfrm>
            <a:off x="369998" y="4149080"/>
            <a:ext cx="11485848" cy="23278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40000"/>
              </a:lnSpc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            </a:t>
            </a: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这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是一个简单句。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and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连接前后两个动作。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“to work hard”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是动词不定式作宾语。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“to bring fun activities to school”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是动词不定式短语作目的状语。</a:t>
            </a:r>
            <a:endParaRPr lang="zh-CN" altLang="zh-CN" sz="900">
              <a:solidFill>
                <a:srgbClr val="000000"/>
              </a:solidFill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963779914"/>
      </p:ext>
    </p:extLst>
  </p:cSld>
  <p:clrMapOvr>
    <a:masterClrMapping/>
  </p:clrMapOvr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1021</TotalTime>
  <Words>655</Words>
  <Application>Microsoft Office PowerPoint</Application>
  <PresentationFormat>自定义</PresentationFormat>
  <Paragraphs>33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6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微软用户</cp:lastModifiedBy>
  <cp:revision>760</cp:revision>
  <dcterms:created xsi:type="dcterms:W3CDTF">2020-11-06T05:24:00Z</dcterms:created>
  <dcterms:modified xsi:type="dcterms:W3CDTF">2025-09-13T09:01:54Z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